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67" r:id="rId2"/>
  </p:sldMasterIdLst>
  <p:notesMasterIdLst>
    <p:notesMasterId r:id="rId7"/>
  </p:notesMasterIdLst>
  <p:handoutMasterIdLst>
    <p:handoutMasterId r:id="rId8"/>
  </p:handoutMasterIdLst>
  <p:sldIdLst>
    <p:sldId id="256" r:id="rId3"/>
    <p:sldId id="305" r:id="rId4"/>
    <p:sldId id="286" r:id="rId5"/>
    <p:sldId id="314" r:id="rId6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mkalli3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1668" y="108"/>
      </p:cViewPr>
      <p:guideLst>
        <p:guide orient="horz" pos="2160"/>
        <p:guide pos="3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0F3ED-185B-453E-8688-4BA858509935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199F1-A44D-4A84-8C5F-B880C99728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8777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A307F-AA24-42FF-91B4-59AA1A770A2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5BB4E-A220-495F-85E1-17803DDD0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125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dirty="0" err="1" smtClean="0"/>
              <a:t>Click</a:t>
            </a:r>
            <a:r>
              <a:rPr lang="fi-FI" noProof="0" dirty="0" smtClean="0"/>
              <a:t> to </a:t>
            </a:r>
            <a:r>
              <a:rPr lang="fi-FI" noProof="0" dirty="0" err="1" smtClean="0"/>
              <a:t>edit</a:t>
            </a:r>
            <a:r>
              <a:rPr lang="fi-FI" noProof="0" dirty="0" smtClean="0"/>
              <a:t> Master </a:t>
            </a:r>
            <a:r>
              <a:rPr lang="fi-FI" noProof="0" dirty="0" err="1" smtClean="0"/>
              <a:t>title</a:t>
            </a:r>
            <a:r>
              <a:rPr lang="fi-FI" noProof="0" dirty="0" smtClean="0"/>
              <a:t> </a:t>
            </a:r>
            <a:r>
              <a:rPr lang="fi-FI" noProof="0" dirty="0" err="1" smtClean="0"/>
              <a:t>style</a:t>
            </a:r>
            <a:endParaRPr lang="fi-FI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 dirty="0" err="1" smtClean="0"/>
              <a:t>Click</a:t>
            </a:r>
            <a:r>
              <a:rPr lang="fi-FI" noProof="0" dirty="0" smtClean="0"/>
              <a:t> to </a:t>
            </a:r>
            <a:r>
              <a:rPr lang="fi-FI" noProof="0" dirty="0" err="1" smtClean="0"/>
              <a:t>edit</a:t>
            </a:r>
            <a:r>
              <a:rPr lang="fi-FI" noProof="0" dirty="0" smtClean="0"/>
              <a:t> Master </a:t>
            </a:r>
            <a:r>
              <a:rPr lang="fi-FI" noProof="0" dirty="0" err="1" smtClean="0"/>
              <a:t>text</a:t>
            </a:r>
            <a:r>
              <a:rPr lang="fi-FI" noProof="0" dirty="0" smtClean="0"/>
              <a:t> </a:t>
            </a:r>
            <a:r>
              <a:rPr lang="fi-FI" noProof="0" dirty="0" err="1" smtClean="0"/>
              <a:t>styles</a:t>
            </a:r>
            <a:endParaRPr lang="fi-FI" noProof="0" dirty="0" smtClean="0"/>
          </a:p>
          <a:p>
            <a:pPr lvl="1"/>
            <a:r>
              <a:rPr lang="fi-FI" noProof="0" dirty="0" smtClean="0"/>
              <a:t>Second </a:t>
            </a:r>
            <a:r>
              <a:rPr lang="fi-FI" noProof="0" dirty="0" err="1" smtClean="0"/>
              <a:t>level</a:t>
            </a:r>
            <a:endParaRPr lang="fi-FI" noProof="0" dirty="0" smtClean="0"/>
          </a:p>
          <a:p>
            <a:pPr lvl="2"/>
            <a:r>
              <a:rPr lang="fi-FI" noProof="0" dirty="0" smtClean="0"/>
              <a:t>Third </a:t>
            </a:r>
            <a:r>
              <a:rPr lang="fi-FI" noProof="0" dirty="0" err="1" smtClean="0"/>
              <a:t>level</a:t>
            </a:r>
            <a:endParaRPr lang="fi-FI" noProof="0" dirty="0" smtClean="0"/>
          </a:p>
          <a:p>
            <a:pPr lvl="3"/>
            <a:r>
              <a:rPr lang="fi-FI" noProof="0" dirty="0" err="1" smtClean="0"/>
              <a:t>Fourth</a:t>
            </a:r>
            <a:r>
              <a:rPr lang="fi-FI" noProof="0" dirty="0" smtClean="0"/>
              <a:t> </a:t>
            </a:r>
            <a:r>
              <a:rPr lang="fi-FI" noProof="0" dirty="0" err="1" smtClean="0"/>
              <a:t>level</a:t>
            </a:r>
            <a:endParaRPr lang="fi-FI" noProof="0" dirty="0" smtClean="0"/>
          </a:p>
          <a:p>
            <a:pPr lvl="4"/>
            <a:r>
              <a:rPr lang="fi-FI" noProof="0" dirty="0" err="1" smtClean="0"/>
              <a:t>Fifth</a:t>
            </a:r>
            <a:r>
              <a:rPr lang="fi-FI" noProof="0" dirty="0" smtClean="0"/>
              <a:t> </a:t>
            </a:r>
            <a:r>
              <a:rPr lang="fi-FI" noProof="0" dirty="0" err="1" smtClean="0"/>
              <a:t>level</a:t>
            </a:r>
            <a:endParaRPr lang="fi-FI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smtClean="0"/>
              <a:t>20.3.2014    Raija-Liisa Meikäläinen</a:t>
            </a:r>
            <a:endParaRPr lang="fi-FI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 smtClean="0"/>
              <a:t>Tilaisuuden nimi tulee tähän</a:t>
            </a:r>
            <a:endParaRPr lang="fi-FI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63A85-3805-45EE-9E20-FAE8C4C53AF6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43508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6AD6E161-C467-4396-8644-9538AA8933A8}" type="datetime1">
              <a:rPr lang="en-US"/>
              <a:pPr>
                <a:defRPr/>
              </a:pPr>
              <a:t>11/22/2017</a:t>
            </a:fld>
            <a:endParaRPr lang="fi-FI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+mn-ea"/>
                <a:cs typeface="Arial" charset="0"/>
              </a:defRPr>
            </a:lvl1pPr>
          </a:lstStyle>
          <a:p>
            <a:pPr>
              <a:defRPr/>
            </a:pPr>
            <a:fld id="{1AF50609-9B47-4CC1-8DED-C429F99A1BE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071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noProof="0" dirty="0" smtClean="0"/>
              <a:t>20.3.2014    </a:t>
            </a:r>
            <a:r>
              <a:rPr lang="en-GB" noProof="0" dirty="0" err="1" smtClean="0"/>
              <a:t>Raija-Liisa</a:t>
            </a:r>
            <a:r>
              <a:rPr lang="en-GB" noProof="0" dirty="0" smtClean="0"/>
              <a:t> </a:t>
            </a:r>
            <a:r>
              <a:rPr lang="en-GB" noProof="0" dirty="0" err="1" smtClean="0"/>
              <a:t>Meikäläinen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err="1" smtClean="0"/>
              <a:t>Tilaisuuden</a:t>
            </a:r>
            <a:r>
              <a:rPr lang="en-GB" noProof="0" dirty="0" smtClean="0"/>
              <a:t> </a:t>
            </a:r>
            <a:r>
              <a:rPr lang="en-GB" noProof="0" dirty="0" err="1" smtClean="0"/>
              <a:t>nimi</a:t>
            </a:r>
            <a:r>
              <a:rPr lang="en-GB" noProof="0" dirty="0" smtClean="0"/>
              <a:t> </a:t>
            </a:r>
            <a:r>
              <a:rPr lang="en-GB" noProof="0" dirty="0" err="1" smtClean="0"/>
              <a:t>tulee</a:t>
            </a:r>
            <a:r>
              <a:rPr lang="en-GB" noProof="0" dirty="0" smtClean="0"/>
              <a:t> </a:t>
            </a:r>
            <a:r>
              <a:rPr lang="en-GB" noProof="0" dirty="0" err="1" smtClean="0"/>
              <a:t>tähän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63A85-3805-45EE-9E20-FAE8C4C53AF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0143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1476000"/>
            <a:ext cx="8280000" cy="64273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fi-FI" noProof="0" dirty="0" err="1" smtClean="0"/>
              <a:t>Click</a:t>
            </a:r>
            <a:r>
              <a:rPr lang="fi-FI" noProof="0" dirty="0" smtClean="0"/>
              <a:t> to </a:t>
            </a:r>
            <a:r>
              <a:rPr lang="fi-FI" noProof="0" dirty="0" err="1" smtClean="0"/>
              <a:t>edit</a:t>
            </a:r>
            <a:r>
              <a:rPr lang="fi-FI" noProof="0" dirty="0" smtClean="0"/>
              <a:t> Master </a:t>
            </a:r>
            <a:r>
              <a:rPr lang="fi-FI" noProof="0" dirty="0" err="1" smtClean="0"/>
              <a:t>title</a:t>
            </a:r>
            <a:r>
              <a:rPr lang="fi-FI" noProof="0" dirty="0" smtClean="0"/>
              <a:t> </a:t>
            </a:r>
            <a:r>
              <a:rPr lang="fi-FI" noProof="0" dirty="0" err="1" smtClean="0"/>
              <a:t>style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2196000"/>
            <a:ext cx="8280000" cy="4212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</a:t>
            </a:r>
            <a:r>
              <a:rPr lang="fi-FI" noProof="0" dirty="0" err="1" smtClean="0"/>
              <a:t>level</a:t>
            </a:r>
            <a:endParaRPr lang="fi-FI" noProof="0" dirty="0" smtClean="0"/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31688" y="6516000"/>
            <a:ext cx="5396312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20.3.2014    Raija-Liisa Meikäläinen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999" y="6516000"/>
            <a:ext cx="2052000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Tilaisuuden nimi tulee tähän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00" y="6516000"/>
            <a:ext cx="540000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2A63A85-3805-45EE-9E20-FAE8C4C53AF6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" y="648000"/>
            <a:ext cx="22068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791" y="-7434"/>
            <a:ext cx="4788418" cy="877826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6937200" y="648000"/>
            <a:ext cx="22068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17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9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SzPct val="120000"/>
        <a:buFontTx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914400" rtl="0" eaLnBrk="1" latinLnBrk="0" hangingPunct="1">
        <a:lnSpc>
          <a:spcPct val="100000"/>
        </a:lnSpc>
        <a:spcBef>
          <a:spcPts val="300"/>
        </a:spcBef>
        <a:spcAft>
          <a:spcPts val="1200"/>
        </a:spcAft>
        <a:buClr>
          <a:schemeClr val="tx2"/>
        </a:buClr>
        <a:buSzPct val="100000"/>
        <a:buFont typeface="Arial" panose="020B0604020202020204" pitchFamily="34" charset="0"/>
        <a:buChar char="●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504000" indent="-252000" algn="l" defTabSz="914400" rtl="0" eaLnBrk="1" latinLnBrk="0" hangingPunct="1">
        <a:lnSpc>
          <a:spcPts val="2000"/>
        </a:lnSpc>
        <a:spcBef>
          <a:spcPts val="300"/>
        </a:spcBef>
        <a:spcAft>
          <a:spcPts val="1200"/>
        </a:spcAft>
        <a:buClr>
          <a:schemeClr val="tx2"/>
        </a:buClr>
        <a:buSzPct val="100000"/>
        <a:buFont typeface="Arial" panose="020B0604020202020204" pitchFamily="34" charset="0"/>
        <a:buChar char="●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ts val="2000"/>
        </a:lnSpc>
        <a:spcBef>
          <a:spcPts val="300"/>
        </a:spcBef>
        <a:spcAft>
          <a:spcPts val="1200"/>
        </a:spcAft>
        <a:buClr>
          <a:schemeClr val="tx2"/>
        </a:buClr>
        <a:buSzPct val="100000"/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00" indent="-252000" algn="l" defTabSz="914400" rtl="0" eaLnBrk="1" latinLnBrk="0" hangingPunct="1">
        <a:lnSpc>
          <a:spcPts val="2000"/>
        </a:lnSpc>
        <a:spcBef>
          <a:spcPts val="300"/>
        </a:spcBef>
        <a:spcAft>
          <a:spcPts val="1200"/>
        </a:spcAft>
        <a:buClr>
          <a:schemeClr val="tx2"/>
        </a:buClr>
        <a:buSzPct val="100000"/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43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1476000"/>
            <a:ext cx="8280000" cy="64273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2196000"/>
            <a:ext cx="8280000" cy="4212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</a:t>
            </a:r>
            <a:r>
              <a:rPr lang="en-GB" noProof="0" dirty="0" err="1" smtClean="0"/>
              <a:t>levelf</a:t>
            </a:r>
            <a:endParaRPr lang="en-GB" noProof="0" dirty="0" smtClean="0"/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31688" y="6516000"/>
            <a:ext cx="5396312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20.3.2014    </a:t>
            </a:r>
            <a:r>
              <a:rPr lang="en-GB" noProof="0" dirty="0" err="1" smtClean="0"/>
              <a:t>Raija-Liisa</a:t>
            </a:r>
            <a:r>
              <a:rPr lang="en-GB" noProof="0" dirty="0" smtClean="0"/>
              <a:t> </a:t>
            </a:r>
            <a:r>
              <a:rPr lang="en-GB" noProof="0" dirty="0" err="1" smtClean="0"/>
              <a:t>Meikäläinen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999" y="6516000"/>
            <a:ext cx="2052000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GB" noProof="0" dirty="0" err="1" smtClean="0"/>
              <a:t>Tilaisuuden</a:t>
            </a:r>
            <a:r>
              <a:rPr lang="en-GB" noProof="0" dirty="0" smtClean="0"/>
              <a:t> </a:t>
            </a:r>
            <a:r>
              <a:rPr lang="en-GB" noProof="0" dirty="0" err="1" smtClean="0"/>
              <a:t>nimi</a:t>
            </a:r>
            <a:r>
              <a:rPr lang="en-GB" noProof="0" dirty="0" smtClean="0"/>
              <a:t> </a:t>
            </a:r>
            <a:r>
              <a:rPr lang="en-GB" noProof="0" dirty="0" err="1" smtClean="0"/>
              <a:t>tulee</a:t>
            </a:r>
            <a:r>
              <a:rPr lang="en-GB" noProof="0" dirty="0" smtClean="0"/>
              <a:t> </a:t>
            </a:r>
            <a:r>
              <a:rPr lang="en-GB" noProof="0" dirty="0" err="1" smtClean="0"/>
              <a:t>tähän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00" y="6516000"/>
            <a:ext cx="540000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2A63A85-3805-45EE-9E20-FAE8C4C53AF6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2" t="8586"/>
          <a:stretch/>
        </p:blipFill>
        <p:spPr>
          <a:xfrm>
            <a:off x="6182714" y="55293"/>
            <a:ext cx="2741131" cy="927847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6685543" y="648000"/>
            <a:ext cx="2464594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-1" y="648000"/>
            <a:ext cx="6120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97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SzPct val="120000"/>
        <a:buFontTx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914400" rtl="0" eaLnBrk="1" latinLnBrk="0" hangingPunct="1">
        <a:lnSpc>
          <a:spcPct val="100000"/>
        </a:lnSpc>
        <a:spcBef>
          <a:spcPts val="300"/>
        </a:spcBef>
        <a:spcAft>
          <a:spcPts val="1200"/>
        </a:spcAft>
        <a:buClr>
          <a:schemeClr val="tx2"/>
        </a:buClr>
        <a:buSzPct val="100000"/>
        <a:buFont typeface="Arial" panose="020B0604020202020204" pitchFamily="34" charset="0"/>
        <a:buChar char="●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504000" indent="-252000" algn="l" defTabSz="914400" rtl="0" eaLnBrk="1" latinLnBrk="0" hangingPunct="1">
        <a:lnSpc>
          <a:spcPts val="2000"/>
        </a:lnSpc>
        <a:spcBef>
          <a:spcPts val="300"/>
        </a:spcBef>
        <a:spcAft>
          <a:spcPts val="1200"/>
        </a:spcAft>
        <a:buClr>
          <a:schemeClr val="tx2"/>
        </a:buClr>
        <a:buSzPct val="100000"/>
        <a:buFont typeface="Arial" panose="020B0604020202020204" pitchFamily="34" charset="0"/>
        <a:buChar char="●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ts val="2000"/>
        </a:lnSpc>
        <a:spcBef>
          <a:spcPts val="300"/>
        </a:spcBef>
        <a:spcAft>
          <a:spcPts val="1200"/>
        </a:spcAft>
        <a:buClr>
          <a:schemeClr val="tx2"/>
        </a:buClr>
        <a:buSzPct val="100000"/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00" indent="-252000" algn="l" defTabSz="914400" rtl="0" eaLnBrk="1" latinLnBrk="0" hangingPunct="1">
        <a:lnSpc>
          <a:spcPts val="2000"/>
        </a:lnSpc>
        <a:spcBef>
          <a:spcPts val="300"/>
        </a:spcBef>
        <a:spcAft>
          <a:spcPts val="1200"/>
        </a:spcAft>
        <a:buClr>
          <a:schemeClr val="tx2"/>
        </a:buClr>
        <a:buSzPct val="100000"/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54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23" y="1921477"/>
            <a:ext cx="8280000" cy="642732"/>
          </a:xfrm>
        </p:spPr>
        <p:txBody>
          <a:bodyPr>
            <a:noAutofit/>
          </a:bodyPr>
          <a:lstStyle/>
          <a:p>
            <a:r>
              <a:rPr lang="fi-FI" sz="4000" dirty="0" err="1" smtClean="0"/>
              <a:t>Aktuellt</a:t>
            </a:r>
            <a:r>
              <a:rPr lang="fi-FI" sz="4000" dirty="0" smtClean="0"/>
              <a:t> </a:t>
            </a:r>
            <a:r>
              <a:rPr lang="fi-FI" sz="4000" dirty="0" err="1" smtClean="0"/>
              <a:t>från</a:t>
            </a:r>
            <a:r>
              <a:rPr lang="fi-FI" sz="4000" dirty="0" smtClean="0"/>
              <a:t> </a:t>
            </a:r>
            <a:r>
              <a:rPr lang="fi-FI" sz="4000" dirty="0" err="1" smtClean="0"/>
              <a:t>Delegationen</a:t>
            </a:r>
            <a:r>
              <a:rPr lang="fi-FI" sz="4000" dirty="0" smtClean="0"/>
              <a:t> för </a:t>
            </a:r>
            <a:r>
              <a:rPr lang="fi-FI" sz="4000" dirty="0" err="1" smtClean="0"/>
              <a:t>medborgarsamhällspolitik</a:t>
            </a:r>
            <a:endParaRPr lang="fi-F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353" y="3763107"/>
            <a:ext cx="8280000" cy="2762123"/>
          </a:xfrm>
        </p:spPr>
        <p:txBody>
          <a:bodyPr>
            <a:normAutofit/>
          </a:bodyPr>
          <a:lstStyle/>
          <a:p>
            <a:endParaRPr lang="fi-FI" sz="1800" dirty="0" smtClean="0"/>
          </a:p>
          <a:p>
            <a:r>
              <a:rPr lang="fi-FI" sz="1800" dirty="0" smtClean="0"/>
              <a:t>SFV 22.11</a:t>
            </a:r>
            <a:r>
              <a:rPr lang="fi-FI" sz="1800" dirty="0"/>
              <a:t/>
            </a:r>
            <a:br>
              <a:rPr lang="fi-FI" sz="1800" dirty="0"/>
            </a:br>
            <a:r>
              <a:rPr lang="fi-FI" sz="1800" dirty="0" smtClean="0"/>
              <a:t>Niklas Wilhelmsson</a:t>
            </a:r>
            <a:br>
              <a:rPr lang="fi-FI" sz="1800" dirty="0" smtClean="0"/>
            </a:br>
            <a:r>
              <a:rPr lang="fi-FI" sz="1800" dirty="0" err="1" smtClean="0"/>
              <a:t>Konsultativ</a:t>
            </a:r>
            <a:r>
              <a:rPr lang="fi-FI" sz="1800" dirty="0" smtClean="0"/>
              <a:t> </a:t>
            </a:r>
            <a:r>
              <a:rPr lang="fi-FI" sz="1800" dirty="0" err="1" smtClean="0"/>
              <a:t>tjänsteman</a:t>
            </a:r>
            <a:r>
              <a:rPr lang="fi-FI" sz="1800" dirty="0"/>
              <a:t/>
            </a:r>
            <a:br>
              <a:rPr lang="fi-FI" sz="1800" dirty="0"/>
            </a:br>
            <a:r>
              <a:rPr lang="fi-FI" sz="1800" dirty="0" err="1" smtClean="0"/>
              <a:t>Justitieministeriet</a:t>
            </a:r>
            <a:endParaRPr lang="fi-FI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63A85-3805-45EE-9E20-FAE8C4C53AF6}" type="slidenum">
              <a:rPr lang="fi-FI" noProof="0" smtClean="0"/>
              <a:t>1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13692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5962" y="1384301"/>
            <a:ext cx="7772400" cy="519113"/>
          </a:xfrm>
        </p:spPr>
        <p:txBody>
          <a:bodyPr/>
          <a:lstStyle/>
          <a:p>
            <a:pPr eaLnBrk="1" hangingPunct="1"/>
            <a:r>
              <a:rPr lang="sv-SE" sz="2800" i="0" dirty="0" smtClean="0"/>
              <a:t>Bakgrund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0793" y="1983399"/>
            <a:ext cx="7772400" cy="4159494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Statsrådet </a:t>
            </a:r>
            <a:r>
              <a:rPr lang="sv-SE" sz="2400" dirty="0" smtClean="0"/>
              <a:t>tillsatte den 9 </a:t>
            </a:r>
            <a:r>
              <a:rPr lang="sv-SE" sz="2400" dirty="0"/>
              <a:t>februari 2017 </a:t>
            </a:r>
            <a:r>
              <a:rPr lang="sv-SE" sz="2400" dirty="0" smtClean="0"/>
              <a:t>delegationen </a:t>
            </a:r>
            <a:r>
              <a:rPr lang="sv-SE" sz="2400" dirty="0"/>
              <a:t>för medborgarsamhällspolitik för mandatperioden </a:t>
            </a:r>
            <a:r>
              <a:rPr lang="sv-SE" sz="2400" dirty="0" smtClean="0"/>
              <a:t>2017-2021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Delegationen </a:t>
            </a:r>
            <a:r>
              <a:rPr lang="sv-SE" sz="2400" dirty="0"/>
              <a:t>har till uppgift att främja samarbetet och växelverkan mellan det civila samhället och myndigheterna. Delegationen tillsattes nu för tredje </a:t>
            </a:r>
            <a:r>
              <a:rPr lang="sv-SE" sz="2400" dirty="0" smtClean="0"/>
              <a:t>gången</a:t>
            </a: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Ordförande för delegationen för medborgarsamhällspolitik är Kristiina Kumpula som är ordförande för SOSTE Finlands social och hälsa </a:t>
            </a:r>
            <a:r>
              <a:rPr lang="sv-SE" sz="2400" dirty="0" err="1"/>
              <a:t>rf</a:t>
            </a:r>
            <a:r>
              <a:rPr lang="sv-SE" sz="2400" dirty="0" smtClean="0"/>
              <a:t>., </a:t>
            </a:r>
            <a:r>
              <a:rPr lang="sv-SE" sz="2400" dirty="0"/>
              <a:t>Vice ordförande </a:t>
            </a:r>
            <a:r>
              <a:rPr lang="sv-SE" sz="2400" dirty="0" smtClean="0"/>
              <a:t>är verkställande direktör för </a:t>
            </a:r>
            <a:r>
              <a:rPr lang="sv-SE" sz="2400" dirty="0"/>
              <a:t>Finlands Olympiska Kommitté </a:t>
            </a:r>
            <a:r>
              <a:rPr lang="sv-SE" sz="2400" dirty="0" err="1" smtClean="0"/>
              <a:t>rf</a:t>
            </a:r>
            <a:r>
              <a:rPr lang="sv-SE" sz="2400" dirty="0" smtClean="0"/>
              <a:t>. Mikko Salonen. </a:t>
            </a:r>
            <a:r>
              <a:rPr lang="sv-SE" sz="2400" dirty="0"/>
              <a:t>Till delegationen hör dessutom 19 medlemmar som representerar organisationer, forskning, näringslivet, fri medborgaraktivitet samt ministerier och </a:t>
            </a:r>
            <a:r>
              <a:rPr lang="sv-SE" sz="2400" dirty="0" smtClean="0"/>
              <a:t>ämbetsverk</a:t>
            </a: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Delegationens verksamhet syftar bland annat till att främja växelverkan mellan det civila samhället och myndigheterna samt att förbättra det civila samhällets verksamhetsförutsättningar. Delegationens uppgifter fastställs i statsrådets </a:t>
            </a:r>
            <a:r>
              <a:rPr lang="sv-SE" sz="2400" dirty="0" smtClean="0"/>
              <a:t>förordning</a:t>
            </a:r>
            <a:endParaRPr lang="sv-SE" sz="2400" dirty="0"/>
          </a:p>
          <a:p>
            <a:pPr eaLnBrk="1" hangingPunct="1"/>
            <a:endParaRPr lang="fi-FI" sz="2200" dirty="0" smtClean="0"/>
          </a:p>
          <a:p>
            <a:pPr eaLnBrk="1" hangingPunct="1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0582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1999" y="1206369"/>
            <a:ext cx="8280000" cy="642732"/>
          </a:xfrm>
        </p:spPr>
        <p:txBody>
          <a:bodyPr/>
          <a:lstStyle/>
          <a:p>
            <a:r>
              <a:rPr lang="fi-FI" dirty="0" err="1" smtClean="0"/>
              <a:t>KANE:s</a:t>
            </a:r>
            <a:r>
              <a:rPr lang="fi-FI" dirty="0" smtClean="0"/>
              <a:t> </a:t>
            </a:r>
            <a:r>
              <a:rPr lang="fi-FI" dirty="0" err="1" smtClean="0"/>
              <a:t>verksamhetsplan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5446" y="1797415"/>
            <a:ext cx="8280000" cy="42120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800" dirty="0"/>
              <a:t>I verksamhetsplanen behandlas det civila samhällets läge och </a:t>
            </a:r>
            <a:r>
              <a:rPr lang="sv-SE" sz="2800" dirty="0" smtClean="0"/>
              <a:t>förändringarna </a:t>
            </a:r>
            <a:r>
              <a:rPr lang="sv-SE" sz="2800" dirty="0"/>
              <a:t>i verksamhetsmiljön samt delegationens roll, uppgifter och </a:t>
            </a:r>
            <a:r>
              <a:rPr lang="sv-SE" sz="2800" dirty="0" smtClean="0"/>
              <a:t>kommunikation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800" dirty="0" smtClean="0"/>
              <a:t>Delegationens strategiskmålsättning är </a:t>
            </a:r>
            <a:r>
              <a:rPr lang="sv-SE" sz="2800" dirty="0"/>
              <a:t>att stärka det civila samhällets autonomi och livskraft samt att identifiera globala </a:t>
            </a:r>
            <a:r>
              <a:rPr lang="sv-SE" sz="2800" dirty="0" smtClean="0"/>
              <a:t>förändringsfaktorer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800" dirty="0" smtClean="0"/>
              <a:t>Målet är även att </a:t>
            </a:r>
            <a:r>
              <a:rPr lang="sv-SE" sz="2800" dirty="0"/>
              <a:t>lyfta </a:t>
            </a:r>
            <a:r>
              <a:rPr lang="sv-SE" sz="2800" dirty="0" smtClean="0"/>
              <a:t>fram faktorer som stärker </a:t>
            </a:r>
            <a:r>
              <a:rPr lang="sv-SE" sz="2800" dirty="0"/>
              <a:t>demokratins </a:t>
            </a:r>
            <a:r>
              <a:rPr lang="sv-SE" sz="2800" dirty="0" smtClean="0"/>
              <a:t>funktionsmöjligheter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800" dirty="0" smtClean="0"/>
              <a:t>Verksamhetsplanen </a:t>
            </a:r>
            <a:r>
              <a:rPr lang="sv-SE" sz="2800" dirty="0"/>
              <a:t>kompletteras med en årsplan som </a:t>
            </a:r>
            <a:r>
              <a:rPr lang="sv-SE" sz="2800" dirty="0" smtClean="0"/>
              <a:t>uppdateras årligen</a:t>
            </a:r>
            <a:endParaRPr lang="sv-FI" sz="2800" dirty="0" smtClean="0">
              <a:ea typeface="ＭＳ Ｐゴシック" pitchFamily="34" charset="-128"/>
            </a:endParaRPr>
          </a:p>
          <a:p>
            <a:endParaRPr lang="sv-FI" dirty="0">
              <a:ea typeface="ＭＳ Ｐゴシック" pitchFamily="34" charset="-128"/>
            </a:endParaRPr>
          </a:p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63A85-3805-45EE-9E20-FAE8C4C53AF6}" type="slidenum">
              <a:rPr lang="fi-FI" noProof="0" smtClean="0"/>
              <a:t>3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78025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F50609-9B47-4CC1-8DED-C429F99A1BE8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  <p:sp>
        <p:nvSpPr>
          <p:cNvPr id="5" name="Suorakulmio 4"/>
          <p:cNvSpPr/>
          <p:nvPr/>
        </p:nvSpPr>
        <p:spPr>
          <a:xfrm>
            <a:off x="539261" y="1607740"/>
            <a:ext cx="817098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 smtClean="0"/>
              <a:t>Lagen om penninginsamling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 smtClean="0"/>
              <a:t>Understöd för föreningar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 smtClean="0"/>
              <a:t>Beskattningsfrågor gällande allmännyttiga föreningar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 smtClean="0"/>
              <a:t>Det civila samhällets roll i landskapsreformen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 smtClean="0"/>
              <a:t>Avreglering som berör föreningssektorn och frivilligverksamhet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 smtClean="0"/>
              <a:t>Hörande och öppen förvaltning som en förutsättning för det civila samhällets påverkningsmöjligheter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800" dirty="0" smtClean="0"/>
              <a:t>Att lyfta fram det civila samhället och frågor gällande föreningsväsendet under Finlands ordförandeskap i Europarådet och EU</a:t>
            </a:r>
            <a:endParaRPr lang="sv-SE" sz="1600" dirty="0"/>
          </a:p>
        </p:txBody>
      </p:sp>
      <p:sp>
        <p:nvSpPr>
          <p:cNvPr id="6" name="Suorakulmio 5"/>
          <p:cNvSpPr/>
          <p:nvPr/>
        </p:nvSpPr>
        <p:spPr>
          <a:xfrm>
            <a:off x="675946" y="990884"/>
            <a:ext cx="27199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3200" b="1" dirty="0" err="1" smtClean="0">
                <a:solidFill>
                  <a:srgbClr val="0070C0"/>
                </a:solidFill>
              </a:rPr>
              <a:t>Aktuella</a:t>
            </a:r>
            <a:r>
              <a:rPr lang="fi-FI" sz="3200" b="1" dirty="0" smtClean="0">
                <a:solidFill>
                  <a:srgbClr val="0070C0"/>
                </a:solidFill>
              </a:rPr>
              <a:t> </a:t>
            </a:r>
            <a:r>
              <a:rPr lang="fi-FI" sz="3200" b="1" dirty="0" err="1" smtClean="0">
                <a:solidFill>
                  <a:srgbClr val="0070C0"/>
                </a:solidFill>
              </a:rPr>
              <a:t>frågor</a:t>
            </a:r>
            <a:endParaRPr lang="fi-FI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2401"/>
      </p:ext>
    </p:extLst>
  </p:cSld>
  <p:clrMapOvr>
    <a:masterClrMapping/>
  </p:clrMapOvr>
</p:sld>
</file>

<file path=ppt/theme/theme1.xml><?xml version="1.0" encoding="utf-8"?>
<a:theme xmlns:a="http://schemas.openxmlformats.org/drawingml/2006/main" name="OM_2014_fi_sv">
  <a:themeElements>
    <a:clrScheme name="OM_varit_2014">
      <a:dk1>
        <a:srgbClr val="000000"/>
      </a:dk1>
      <a:lt1>
        <a:srgbClr val="FFFFFF"/>
      </a:lt1>
      <a:dk2>
        <a:srgbClr val="005587"/>
      </a:dk2>
      <a:lt2>
        <a:srgbClr val="FFFFFF"/>
      </a:lt2>
      <a:accent1>
        <a:srgbClr val="005587"/>
      </a:accent1>
      <a:accent2>
        <a:srgbClr val="671E75"/>
      </a:accent2>
      <a:accent3>
        <a:srgbClr val="A8AD00"/>
      </a:accent3>
      <a:accent4>
        <a:srgbClr val="007FA3"/>
      </a:accent4>
      <a:accent5>
        <a:srgbClr val="7C878E"/>
      </a:accent5>
      <a:accent6>
        <a:srgbClr val="80AAC3"/>
      </a:accent6>
      <a:hlink>
        <a:srgbClr val="005587"/>
      </a:hlink>
      <a:folHlink>
        <a:srgbClr val="80AAC3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vr_2014" id="{14A2C84C-1729-44C3-9A2E-15EA5B5C80CA}" vid="{C3882C1C-F050-44BD-9F29-6D765962B28E}"/>
    </a:ext>
  </a:extLst>
</a:theme>
</file>

<file path=ppt/theme/theme2.xml><?xml version="1.0" encoding="utf-8"?>
<a:theme xmlns:a="http://schemas.openxmlformats.org/drawingml/2006/main" name="OM_2014_en">
  <a:themeElements>
    <a:clrScheme name="OM_varit_2014">
      <a:dk1>
        <a:srgbClr val="000000"/>
      </a:dk1>
      <a:lt1>
        <a:srgbClr val="FFFFFF"/>
      </a:lt1>
      <a:dk2>
        <a:srgbClr val="005587"/>
      </a:dk2>
      <a:lt2>
        <a:srgbClr val="FFFFFF"/>
      </a:lt2>
      <a:accent1>
        <a:srgbClr val="005587"/>
      </a:accent1>
      <a:accent2>
        <a:srgbClr val="671E75"/>
      </a:accent2>
      <a:accent3>
        <a:srgbClr val="A8AD00"/>
      </a:accent3>
      <a:accent4>
        <a:srgbClr val="007FA3"/>
      </a:accent4>
      <a:accent5>
        <a:srgbClr val="7C878E"/>
      </a:accent5>
      <a:accent6>
        <a:srgbClr val="80AAC3"/>
      </a:accent6>
      <a:hlink>
        <a:srgbClr val="005587"/>
      </a:hlink>
      <a:folHlink>
        <a:srgbClr val="80AAC3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vr_2014" id="{14A2C84C-1729-44C3-9A2E-15EA5B5C80CA}" vid="{C3882C1C-F050-44BD-9F29-6D765962B28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tvr_2014</Template>
  <TotalTime>408</TotalTime>
  <Words>235</Words>
  <Application>Microsoft Office PowerPoint</Application>
  <PresentationFormat>Bildspel på skärmen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OM_2014_fi_sv</vt:lpstr>
      <vt:lpstr>OM_2014_en</vt:lpstr>
      <vt:lpstr>Aktuellt från Delegationen för medborgarsamhällspolitik</vt:lpstr>
      <vt:lpstr>Bakgrund</vt:lpstr>
      <vt:lpstr>KANE:s verksamhetsplan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innocorp/Jukka</dc:creator>
  <cp:lastModifiedBy>Mari Pennanen</cp:lastModifiedBy>
  <cp:revision>78</cp:revision>
  <cp:lastPrinted>2017-02-15T07:14:43Z</cp:lastPrinted>
  <dcterms:created xsi:type="dcterms:W3CDTF">2014-03-20T11:00:53Z</dcterms:created>
  <dcterms:modified xsi:type="dcterms:W3CDTF">2017-11-22T05:49:09Z</dcterms:modified>
</cp:coreProperties>
</file>